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ileron Regular" charset="1" panose="00000500000000000000"/>
      <p:regular r:id="rId8"/>
    </p:embeddedFont>
    <p:embeddedFont>
      <p:font typeface="Aileron Regular Bold" charset="1" panose="00000800000000000000"/>
      <p:regular r:id="rId9"/>
    </p:embeddedFont>
    <p:embeddedFont>
      <p:font typeface="Aileron Regular Italics" charset="1" panose="00000500000000000000"/>
      <p:regular r:id="rId10"/>
    </p:embeddedFont>
    <p:embeddedFont>
      <p:font typeface="Aileron Regular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Aileron Heavy" charset="1" panose="00000A00000000000000"/>
      <p:regular r:id="rId16"/>
    </p:embeddedFont>
    <p:embeddedFont>
      <p:font typeface="Aileron Heavy Bold" charset="1" panose="00000A00000000000000"/>
      <p:regular r:id="rId17"/>
    </p:embeddedFont>
    <p:embeddedFont>
      <p:font typeface="Aileron Heavy Italics" charset="1" panose="00000A00000000000000"/>
      <p:regular r:id="rId18"/>
    </p:embeddedFont>
    <p:embeddedFont>
      <p:font typeface="Aileron Heavy Bold Italics" charset="1" panose="00000A00000000000000"/>
      <p:regular r:id="rId19"/>
    </p:embeddedFont>
    <p:embeddedFont>
      <p:font typeface="Miri Medium" charset="1" panose="02000603000000000000"/>
      <p:regular r:id="rId20"/>
    </p:embeddedFont>
    <p:embeddedFont>
      <p:font typeface="Bellefair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38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58.png" Type="http://schemas.openxmlformats.org/officeDocument/2006/relationships/image"/><Relationship Id="rId23" Target="../media/image59.svg" Type="http://schemas.openxmlformats.org/officeDocument/2006/relationships/image"/><Relationship Id="rId24" Target="../media/image60.png" Type="http://schemas.openxmlformats.org/officeDocument/2006/relationships/image"/><Relationship Id="rId25" Target="../media/image61.svg" Type="http://schemas.openxmlformats.org/officeDocument/2006/relationships/image"/><Relationship Id="rId26" Target="../media/image62.png" Type="http://schemas.openxmlformats.org/officeDocument/2006/relationships/image"/><Relationship Id="rId27" Target="../media/image63.svg" Type="http://schemas.openxmlformats.org/officeDocument/2006/relationships/image"/><Relationship Id="rId28" Target="../media/image64.png" Type="http://schemas.openxmlformats.org/officeDocument/2006/relationships/image"/><Relationship Id="rId29" Target="../media/image65.sv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Relationship Id="rId3" Target="../media/image68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jpe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15" Target="../media/image10.png" Type="http://schemas.openxmlformats.org/officeDocument/2006/relationships/image"/><Relationship Id="rId16" Target="../media/image11.svg" Type="http://schemas.openxmlformats.org/officeDocument/2006/relationships/image"/><Relationship Id="rId17" Target="../media/image21.png" Type="http://schemas.openxmlformats.org/officeDocument/2006/relationships/image"/><Relationship Id="rId18" Target="../media/image2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4038" y="3152044"/>
            <a:ext cx="8361683" cy="5135057"/>
          </a:xfrm>
          <a:custGeom>
            <a:avLst/>
            <a:gdLst/>
            <a:ahLst/>
            <a:cxnLst/>
            <a:rect r="r" b="b" t="t" l="l"/>
            <a:pathLst>
              <a:path h="5135057" w="8361683">
                <a:moveTo>
                  <a:pt x="0" y="0"/>
                </a:moveTo>
                <a:lnTo>
                  <a:pt x="8361683" y="0"/>
                </a:lnTo>
                <a:lnTo>
                  <a:pt x="8361683" y="5135057"/>
                </a:lnTo>
                <a:lnTo>
                  <a:pt x="0" y="5135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44932" y="1403412"/>
            <a:ext cx="2998804" cy="29988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5CDC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088411" y="1403412"/>
            <a:ext cx="2998804" cy="29988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874B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92861" y="5359119"/>
            <a:ext cx="2531718" cy="25317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B6C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03100" y="6511148"/>
            <a:ext cx="2878469" cy="287846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8133" y="57607"/>
            <a:ext cx="2318521" cy="231852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666B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87927" y="359639"/>
            <a:ext cx="1038934" cy="750630"/>
          </a:xfrm>
          <a:custGeom>
            <a:avLst/>
            <a:gdLst/>
            <a:ahLst/>
            <a:cxnLst/>
            <a:rect r="r" b="b" t="t" l="l"/>
            <a:pathLst>
              <a:path h="750630" w="1038934">
                <a:moveTo>
                  <a:pt x="0" y="0"/>
                </a:moveTo>
                <a:lnTo>
                  <a:pt x="1038933" y="0"/>
                </a:lnTo>
                <a:lnTo>
                  <a:pt x="1038933" y="750630"/>
                </a:lnTo>
                <a:lnTo>
                  <a:pt x="0" y="75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41807" y="1216868"/>
            <a:ext cx="1131173" cy="753644"/>
          </a:xfrm>
          <a:custGeom>
            <a:avLst/>
            <a:gdLst/>
            <a:ahLst/>
            <a:cxnLst/>
            <a:rect r="r" b="b" t="t" l="l"/>
            <a:pathLst>
              <a:path h="753644" w="1131173">
                <a:moveTo>
                  <a:pt x="0" y="0"/>
                </a:moveTo>
                <a:lnTo>
                  <a:pt x="1131173" y="0"/>
                </a:lnTo>
                <a:lnTo>
                  <a:pt x="1131173" y="753644"/>
                </a:lnTo>
                <a:lnTo>
                  <a:pt x="0" y="7536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663848" y="1764002"/>
            <a:ext cx="1205588" cy="871038"/>
          </a:xfrm>
          <a:custGeom>
            <a:avLst/>
            <a:gdLst/>
            <a:ahLst/>
            <a:cxnLst/>
            <a:rect r="r" b="b" t="t" l="l"/>
            <a:pathLst>
              <a:path h="871038" w="1205588">
                <a:moveTo>
                  <a:pt x="0" y="0"/>
                </a:moveTo>
                <a:lnTo>
                  <a:pt x="1205589" y="0"/>
                </a:lnTo>
                <a:lnTo>
                  <a:pt x="1205589" y="871037"/>
                </a:lnTo>
                <a:lnTo>
                  <a:pt x="0" y="8710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71110" y="2861697"/>
            <a:ext cx="1198327" cy="865791"/>
          </a:xfrm>
          <a:custGeom>
            <a:avLst/>
            <a:gdLst/>
            <a:ahLst/>
            <a:cxnLst/>
            <a:rect r="r" b="b" t="t" l="l"/>
            <a:pathLst>
              <a:path h="865791" w="1198327">
                <a:moveTo>
                  <a:pt x="0" y="0"/>
                </a:moveTo>
                <a:lnTo>
                  <a:pt x="1198327" y="0"/>
                </a:lnTo>
                <a:lnTo>
                  <a:pt x="1198327" y="865791"/>
                </a:lnTo>
                <a:lnTo>
                  <a:pt x="0" y="865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288537" y="2512126"/>
            <a:ext cx="967672" cy="699143"/>
          </a:xfrm>
          <a:custGeom>
            <a:avLst/>
            <a:gdLst/>
            <a:ahLst/>
            <a:cxnLst/>
            <a:rect r="r" b="b" t="t" l="l"/>
            <a:pathLst>
              <a:path h="699143" w="967672">
                <a:moveTo>
                  <a:pt x="0" y="0"/>
                </a:moveTo>
                <a:lnTo>
                  <a:pt x="967672" y="0"/>
                </a:lnTo>
                <a:lnTo>
                  <a:pt x="967672" y="699143"/>
                </a:lnTo>
                <a:lnTo>
                  <a:pt x="0" y="699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677751" y="1806566"/>
            <a:ext cx="1087763" cy="785909"/>
          </a:xfrm>
          <a:custGeom>
            <a:avLst/>
            <a:gdLst/>
            <a:ahLst/>
            <a:cxnLst/>
            <a:rect r="r" b="b" t="t" l="l"/>
            <a:pathLst>
              <a:path h="785909" w="1087763">
                <a:moveTo>
                  <a:pt x="0" y="0"/>
                </a:moveTo>
                <a:lnTo>
                  <a:pt x="1087763" y="0"/>
                </a:lnTo>
                <a:lnTo>
                  <a:pt x="1087763" y="785909"/>
                </a:lnTo>
                <a:lnTo>
                  <a:pt x="0" y="7859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41184" y="2881497"/>
            <a:ext cx="1024331" cy="740079"/>
          </a:xfrm>
          <a:custGeom>
            <a:avLst/>
            <a:gdLst/>
            <a:ahLst/>
            <a:cxnLst/>
            <a:rect r="r" b="b" t="t" l="l"/>
            <a:pathLst>
              <a:path h="740079" w="1024331">
                <a:moveTo>
                  <a:pt x="0" y="0"/>
                </a:moveTo>
                <a:lnTo>
                  <a:pt x="1024330" y="0"/>
                </a:lnTo>
                <a:lnTo>
                  <a:pt x="1024330" y="740079"/>
                </a:lnTo>
                <a:lnTo>
                  <a:pt x="0" y="7400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867599" y="5682924"/>
            <a:ext cx="934210" cy="674966"/>
          </a:xfrm>
          <a:custGeom>
            <a:avLst/>
            <a:gdLst/>
            <a:ahLst/>
            <a:cxnLst/>
            <a:rect r="r" b="b" t="t" l="l"/>
            <a:pathLst>
              <a:path h="674966" w="934210">
                <a:moveTo>
                  <a:pt x="0" y="0"/>
                </a:moveTo>
                <a:lnTo>
                  <a:pt x="934210" y="0"/>
                </a:lnTo>
                <a:lnTo>
                  <a:pt x="934210" y="674967"/>
                </a:lnTo>
                <a:lnTo>
                  <a:pt x="0" y="67496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30428" y="6586491"/>
            <a:ext cx="928292" cy="670691"/>
          </a:xfrm>
          <a:custGeom>
            <a:avLst/>
            <a:gdLst/>
            <a:ahLst/>
            <a:cxnLst/>
            <a:rect r="r" b="b" t="t" l="l"/>
            <a:pathLst>
              <a:path h="670691" w="928292">
                <a:moveTo>
                  <a:pt x="0" y="0"/>
                </a:moveTo>
                <a:lnTo>
                  <a:pt x="928292" y="0"/>
                </a:lnTo>
                <a:lnTo>
                  <a:pt x="928292" y="670691"/>
                </a:lnTo>
                <a:lnTo>
                  <a:pt x="0" y="6706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665007" y="7328245"/>
            <a:ext cx="1051241" cy="759521"/>
          </a:xfrm>
          <a:custGeom>
            <a:avLst/>
            <a:gdLst/>
            <a:ahLst/>
            <a:cxnLst/>
            <a:rect r="r" b="b" t="t" l="l"/>
            <a:pathLst>
              <a:path h="759521" w="1051241">
                <a:moveTo>
                  <a:pt x="0" y="0"/>
                </a:moveTo>
                <a:lnTo>
                  <a:pt x="1051240" y="0"/>
                </a:lnTo>
                <a:lnTo>
                  <a:pt x="1051240" y="759522"/>
                </a:lnTo>
                <a:lnTo>
                  <a:pt x="0" y="75952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910591" y="8297325"/>
            <a:ext cx="1034313" cy="746586"/>
          </a:xfrm>
          <a:custGeom>
            <a:avLst/>
            <a:gdLst/>
            <a:ahLst/>
            <a:cxnLst/>
            <a:rect r="r" b="b" t="t" l="l"/>
            <a:pathLst>
              <a:path h="746586" w="1034313">
                <a:moveTo>
                  <a:pt x="0" y="0"/>
                </a:moveTo>
                <a:lnTo>
                  <a:pt x="1034313" y="0"/>
                </a:lnTo>
                <a:lnTo>
                  <a:pt x="1034313" y="746586"/>
                </a:lnTo>
                <a:lnTo>
                  <a:pt x="0" y="74658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9" id="29"/>
          <p:cNvGrpSpPr/>
          <p:nvPr/>
        </p:nvGrpSpPr>
        <p:grpSpPr>
          <a:xfrm rot="0">
            <a:off x="536728" y="8609315"/>
            <a:ext cx="1551683" cy="155168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3D3E8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07883" y="8935777"/>
            <a:ext cx="1104963" cy="798336"/>
          </a:xfrm>
          <a:custGeom>
            <a:avLst/>
            <a:gdLst/>
            <a:ahLst/>
            <a:cxnLst/>
            <a:rect r="r" b="b" t="t" l="l"/>
            <a:pathLst>
              <a:path h="798336" w="1104963">
                <a:moveTo>
                  <a:pt x="0" y="0"/>
                </a:moveTo>
                <a:lnTo>
                  <a:pt x="1104963" y="0"/>
                </a:lnTo>
                <a:lnTo>
                  <a:pt x="1104963" y="798336"/>
                </a:lnTo>
                <a:lnTo>
                  <a:pt x="0" y="79833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3859009" y="5831905"/>
            <a:ext cx="2124276" cy="212427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2BED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3794461" y="6377617"/>
            <a:ext cx="1039645" cy="751144"/>
          </a:xfrm>
          <a:custGeom>
            <a:avLst/>
            <a:gdLst/>
            <a:ahLst/>
            <a:cxnLst/>
            <a:rect r="r" b="b" t="t" l="l"/>
            <a:pathLst>
              <a:path h="751144" w="1039645">
                <a:moveTo>
                  <a:pt x="0" y="0"/>
                </a:moveTo>
                <a:lnTo>
                  <a:pt x="1039645" y="0"/>
                </a:lnTo>
                <a:lnTo>
                  <a:pt x="1039645" y="751143"/>
                </a:lnTo>
                <a:lnTo>
                  <a:pt x="0" y="75114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5177915" y="6894043"/>
            <a:ext cx="997140" cy="720434"/>
          </a:xfrm>
          <a:custGeom>
            <a:avLst/>
            <a:gdLst/>
            <a:ahLst/>
            <a:cxnLst/>
            <a:rect r="r" b="b" t="t" l="l"/>
            <a:pathLst>
              <a:path h="720434" w="997140">
                <a:moveTo>
                  <a:pt x="0" y="0"/>
                </a:moveTo>
                <a:lnTo>
                  <a:pt x="997141" y="0"/>
                </a:lnTo>
                <a:lnTo>
                  <a:pt x="997141" y="720434"/>
                </a:lnTo>
                <a:lnTo>
                  <a:pt x="0" y="72043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3425099" y="552561"/>
            <a:ext cx="444338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724968" y="555910"/>
            <a:ext cx="438732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C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266643" y="4511616"/>
            <a:ext cx="488005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D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150385" y="9284842"/>
            <a:ext cx="362020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4624" y="7742569"/>
            <a:ext cx="471482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405761" y="837037"/>
            <a:ext cx="9288517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 Step 1- Least Significant Difference (LSD)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311904" y="5171991"/>
            <a:ext cx="413063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4004" y="2113610"/>
            <a:ext cx="464696" cy="84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8"/>
              </a:lnSpc>
              <a:spcBef>
                <a:spcPct val="0"/>
              </a:spcBef>
            </a:pPr>
            <a:r>
              <a:rPr lang="en-US" sz="4956">
                <a:solidFill>
                  <a:srgbClr val="000000"/>
                </a:solidFill>
                <a:latin typeface="Montserrat Classic"/>
              </a:rPr>
              <a:t>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2801" y="2131535"/>
            <a:ext cx="12233198" cy="8155465"/>
          </a:xfrm>
          <a:custGeom>
            <a:avLst/>
            <a:gdLst/>
            <a:ahLst/>
            <a:cxnLst/>
            <a:rect r="r" b="b" t="t" l="l"/>
            <a:pathLst>
              <a:path h="8155465" w="12233198">
                <a:moveTo>
                  <a:pt x="0" y="0"/>
                </a:moveTo>
                <a:lnTo>
                  <a:pt x="12233198" y="0"/>
                </a:lnTo>
                <a:lnTo>
                  <a:pt x="12233198" y="8155465"/>
                </a:lnTo>
                <a:lnTo>
                  <a:pt x="0" y="815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0547" y="837037"/>
            <a:ext cx="1707373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Arimo Bold"/>
              </a:rPr>
              <a:t> Step 2- Anlyze the trends behind the groups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92" cy="10287000"/>
            <a:chOff x="0" y="0"/>
            <a:chExt cx="938132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659" t="0" r="26659" b="0"/>
            <a:stretch>
              <a:fillRect/>
            </a:stretch>
          </p:blipFill>
          <p:spPr>
            <a:xfrm flipH="false" flipV="false">
              <a:off x="0" y="0"/>
              <a:ext cx="938132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272504" y="6264427"/>
            <a:ext cx="7686532" cy="2993873"/>
            <a:chOff x="0" y="0"/>
            <a:chExt cx="10248710" cy="39918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1928" r="0" b="21928"/>
            <a:stretch>
              <a:fillRect/>
            </a:stretch>
          </p:blipFill>
          <p:spPr>
            <a:xfrm flipH="false" flipV="false">
              <a:off x="0" y="0"/>
              <a:ext cx="10248710" cy="39918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5242072" y="-876032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72504" y="2752281"/>
            <a:ext cx="6657832" cy="2432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131417"/>
                </a:solidFill>
                <a:latin typeface="Montserrat Classic Bold"/>
              </a:rPr>
              <a:t>Regression model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17440" y="2453292"/>
            <a:ext cx="9312358" cy="5699497"/>
          </a:xfrm>
          <a:custGeom>
            <a:avLst/>
            <a:gdLst/>
            <a:ahLst/>
            <a:cxnLst/>
            <a:rect r="r" b="b" t="t" l="l"/>
            <a:pathLst>
              <a:path h="5699497" w="9312358">
                <a:moveTo>
                  <a:pt x="0" y="0"/>
                </a:moveTo>
                <a:lnTo>
                  <a:pt x="9312358" y="0"/>
                </a:lnTo>
                <a:lnTo>
                  <a:pt x="9312358" y="5699497"/>
                </a:lnTo>
                <a:lnTo>
                  <a:pt x="0" y="569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10385"/>
            <a:ext cx="7188740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131417"/>
                </a:solidFill>
                <a:latin typeface="Montserrat Classic Bold"/>
              </a:rPr>
              <a:t>Model Checking</a:t>
            </a:r>
          </a:p>
          <a:p>
            <a:pPr>
              <a:lnSpc>
                <a:spcPts val="88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16020"/>
            <a:ext cx="641139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1417"/>
                </a:solidFill>
                <a:latin typeface="Montserrat Classic"/>
              </a:rPr>
              <a:t>Residuals distributed randomly around 0</a:t>
            </a:r>
          </a:p>
          <a:p>
            <a:pPr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31417"/>
                </a:solidFill>
                <a:latin typeface="Montserrat Classic"/>
              </a:rPr>
              <a:t>With no visible pattern along the x or y axes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84520"/>
            <a:ext cx="7188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40B0B1"/>
                </a:solidFill>
                <a:latin typeface="Montserrat Classic Bold"/>
              </a:rPr>
              <a:t>residuals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5336" y="1028700"/>
            <a:ext cx="13260235" cy="8867704"/>
            <a:chOff x="0" y="0"/>
            <a:chExt cx="17680313" cy="1182360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6808574" y="-38100"/>
              <a:ext cx="2331802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adj r squared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9852522" y="-38100"/>
              <a:ext cx="1683394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r squared</a:t>
              </a:r>
            </a:p>
          </p:txBody>
        </p:sp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6523716" y="142266"/>
              <a:ext cx="3186377" cy="142429"/>
              <a:chOff x="6117341" y="-609426"/>
              <a:chExt cx="3409442" cy="152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6117341" y="-60942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40B0B1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9374382" y="-609426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0C808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-2700000">
              <a:off x="-141930" y="8033308"/>
              <a:ext cx="3558117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Conspiracy Theories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2700000">
              <a:off x="3239884" y="8423527"/>
              <a:ext cx="4661824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Canonical Scientific Issues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2700000">
              <a:off x="5928238" y="9100987"/>
              <a:ext cx="6577970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Novel Science and Technology Issues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12482951" y="8176949"/>
              <a:ext cx="3964396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Socio-Scientific Isuues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806606" y="711820"/>
              <a:ext cx="16873706" cy="5917173"/>
              <a:chOff x="0" y="0"/>
              <a:chExt cx="18054964" cy="633141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-6350"/>
                <a:ext cx="1805496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054965">
                    <a:moveTo>
                      <a:pt x="0" y="0"/>
                    </a:moveTo>
                    <a:lnTo>
                      <a:pt x="18054965" y="0"/>
                    </a:lnTo>
                    <a:lnTo>
                      <a:pt x="18054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31417">
                  <a:alpha val="24706"/>
                </a:srgbClr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2104120"/>
                <a:ext cx="1805496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054965">
                    <a:moveTo>
                      <a:pt x="0" y="0"/>
                    </a:moveTo>
                    <a:lnTo>
                      <a:pt x="18054965" y="0"/>
                    </a:lnTo>
                    <a:lnTo>
                      <a:pt x="18054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31417">
                  <a:alpha val="24706"/>
                </a:srgbClr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4214590"/>
                <a:ext cx="1805496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054965">
                    <a:moveTo>
                      <a:pt x="0" y="0"/>
                    </a:moveTo>
                    <a:lnTo>
                      <a:pt x="18054965" y="0"/>
                    </a:lnTo>
                    <a:lnTo>
                      <a:pt x="18054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31417">
                  <a:alpha val="24706"/>
                </a:srgbClr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6325060"/>
                <a:ext cx="18054965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8054965">
                    <a:moveTo>
                      <a:pt x="0" y="0"/>
                    </a:moveTo>
                    <a:lnTo>
                      <a:pt x="18054965" y="0"/>
                    </a:lnTo>
                    <a:lnTo>
                      <a:pt x="1805496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131417">
                  <a:alpha val="60000"/>
                </a:srgbClr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17566" y="460239"/>
              <a:ext cx="610190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0.3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432630"/>
              <a:ext cx="627756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0.2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1808" y="4405021"/>
              <a:ext cx="555948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0.1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288182" y="6377413"/>
              <a:ext cx="339575" cy="465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57"/>
                </a:lnSpc>
              </a:pPr>
              <a:r>
                <a:rPr lang="en-US" sz="2112">
                  <a:solidFill>
                    <a:srgbClr val="131417"/>
                  </a:solidFill>
                  <a:latin typeface="Montserrat Classic"/>
                </a:rPr>
                <a:t>0 </a:t>
              </a:r>
            </a:p>
          </p:txBody>
        </p: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806606" y="1139812"/>
              <a:ext cx="16873706" cy="5489182"/>
              <a:chOff x="0" y="457953"/>
              <a:chExt cx="18054964" cy="587345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4793095"/>
                <a:ext cx="2074905" cy="1538315"/>
              </a:xfrm>
              <a:custGeom>
                <a:avLst/>
                <a:gdLst/>
                <a:ahLst/>
                <a:cxnLst/>
                <a:rect r="r" b="b" t="t" l="l"/>
                <a:pathLst>
                  <a:path h="1538315" w="2074905">
                    <a:moveTo>
                      <a:pt x="0" y="1538315"/>
                    </a:moveTo>
                    <a:lnTo>
                      <a:pt x="0" y="165992"/>
                    </a:lnTo>
                    <a:cubicBezTo>
                      <a:pt x="0" y="74317"/>
                      <a:pt x="74317" y="0"/>
                      <a:pt x="165992" y="0"/>
                    </a:cubicBezTo>
                    <a:lnTo>
                      <a:pt x="1908913" y="0"/>
                    </a:lnTo>
                    <a:cubicBezTo>
                      <a:pt x="2000588" y="0"/>
                      <a:pt x="2074905" y="74317"/>
                      <a:pt x="2074905" y="165992"/>
                    </a:cubicBezTo>
                    <a:lnTo>
                      <a:pt x="2074905" y="1538315"/>
                    </a:lnTo>
                    <a:close/>
                  </a:path>
                </a:pathLst>
              </a:custGeom>
              <a:solidFill>
                <a:srgbClr val="40B0B1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4626585" y="3034048"/>
                <a:ext cx="2074905" cy="3297362"/>
              </a:xfrm>
              <a:custGeom>
                <a:avLst/>
                <a:gdLst/>
                <a:ahLst/>
                <a:cxnLst/>
                <a:rect r="r" b="b" t="t" l="l"/>
                <a:pathLst>
                  <a:path h="3297362" w="2074905">
                    <a:moveTo>
                      <a:pt x="0" y="3297362"/>
                    </a:moveTo>
                    <a:lnTo>
                      <a:pt x="0" y="165993"/>
                    </a:lnTo>
                    <a:cubicBezTo>
                      <a:pt x="0" y="74318"/>
                      <a:pt x="74317" y="1"/>
                      <a:pt x="165992" y="0"/>
                    </a:cubicBezTo>
                    <a:lnTo>
                      <a:pt x="1908912" y="0"/>
                    </a:lnTo>
                    <a:cubicBezTo>
                      <a:pt x="2000587" y="1"/>
                      <a:pt x="2074904" y="74318"/>
                      <a:pt x="2074904" y="165993"/>
                    </a:cubicBezTo>
                    <a:lnTo>
                      <a:pt x="2074904" y="3297362"/>
                    </a:lnTo>
                    <a:close/>
                  </a:path>
                </a:pathLst>
              </a:custGeom>
              <a:solidFill>
                <a:srgbClr val="40B0B1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9253169" y="1986031"/>
                <a:ext cx="2074905" cy="4345379"/>
              </a:xfrm>
              <a:custGeom>
                <a:avLst/>
                <a:gdLst/>
                <a:ahLst/>
                <a:cxnLst/>
                <a:rect r="r" b="b" t="t" l="l"/>
                <a:pathLst>
                  <a:path h="4345379" w="2074905">
                    <a:moveTo>
                      <a:pt x="0" y="4345379"/>
                    </a:moveTo>
                    <a:lnTo>
                      <a:pt x="0" y="165992"/>
                    </a:lnTo>
                    <a:cubicBezTo>
                      <a:pt x="0" y="74317"/>
                      <a:pt x="74317" y="0"/>
                      <a:pt x="165992" y="0"/>
                    </a:cubicBezTo>
                    <a:lnTo>
                      <a:pt x="1908912" y="0"/>
                    </a:lnTo>
                    <a:cubicBezTo>
                      <a:pt x="1952936" y="0"/>
                      <a:pt x="1995158" y="17488"/>
                      <a:pt x="2026287" y="48618"/>
                    </a:cubicBezTo>
                    <a:cubicBezTo>
                      <a:pt x="2057417" y="79748"/>
                      <a:pt x="2074905" y="121968"/>
                      <a:pt x="2074905" y="165992"/>
                    </a:cubicBezTo>
                    <a:lnTo>
                      <a:pt x="2074905" y="4345379"/>
                    </a:lnTo>
                    <a:close/>
                  </a:path>
                </a:pathLst>
              </a:custGeom>
              <a:solidFill>
                <a:srgbClr val="40B0B1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3879754" y="527674"/>
                <a:ext cx="2074904" cy="5803736"/>
              </a:xfrm>
              <a:custGeom>
                <a:avLst/>
                <a:gdLst/>
                <a:ahLst/>
                <a:cxnLst/>
                <a:rect r="r" b="b" t="t" l="l"/>
                <a:pathLst>
                  <a:path h="5803736" w="2074904">
                    <a:moveTo>
                      <a:pt x="0" y="5803736"/>
                    </a:moveTo>
                    <a:lnTo>
                      <a:pt x="0" y="165993"/>
                    </a:lnTo>
                    <a:cubicBezTo>
                      <a:pt x="0" y="74318"/>
                      <a:pt x="74317" y="1"/>
                      <a:pt x="165992" y="0"/>
                    </a:cubicBezTo>
                    <a:lnTo>
                      <a:pt x="1908912" y="0"/>
                    </a:lnTo>
                    <a:cubicBezTo>
                      <a:pt x="1952935" y="0"/>
                      <a:pt x="1995156" y="17489"/>
                      <a:pt x="2026286" y="48618"/>
                    </a:cubicBezTo>
                    <a:cubicBezTo>
                      <a:pt x="2057416" y="79748"/>
                      <a:pt x="2074905" y="121969"/>
                      <a:pt x="2074905" y="165993"/>
                    </a:cubicBezTo>
                    <a:lnTo>
                      <a:pt x="2074905" y="5803736"/>
                    </a:lnTo>
                    <a:close/>
                  </a:path>
                </a:pathLst>
              </a:custGeom>
              <a:solidFill>
                <a:srgbClr val="40B0B1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2100305" y="4733766"/>
                <a:ext cx="2074905" cy="1597644"/>
              </a:xfrm>
              <a:custGeom>
                <a:avLst/>
                <a:gdLst/>
                <a:ahLst/>
                <a:cxnLst/>
                <a:rect r="r" b="b" t="t" l="l"/>
                <a:pathLst>
                  <a:path h="1597644" w="2074905">
                    <a:moveTo>
                      <a:pt x="0" y="1597644"/>
                    </a:moveTo>
                    <a:lnTo>
                      <a:pt x="0" y="165992"/>
                    </a:lnTo>
                    <a:cubicBezTo>
                      <a:pt x="0" y="74317"/>
                      <a:pt x="74318" y="0"/>
                      <a:pt x="165993" y="0"/>
                    </a:cubicBezTo>
                    <a:lnTo>
                      <a:pt x="1908913" y="0"/>
                    </a:lnTo>
                    <a:cubicBezTo>
                      <a:pt x="2000588" y="0"/>
                      <a:pt x="2074905" y="74317"/>
                      <a:pt x="2074905" y="165992"/>
                    </a:cubicBezTo>
                    <a:lnTo>
                      <a:pt x="2074905" y="1597644"/>
                    </a:lnTo>
                    <a:close/>
                  </a:path>
                </a:pathLst>
              </a:custGeom>
              <a:solidFill>
                <a:srgbClr val="F0C808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6726889" y="2167434"/>
                <a:ext cx="2074906" cy="4163976"/>
              </a:xfrm>
              <a:custGeom>
                <a:avLst/>
                <a:gdLst/>
                <a:ahLst/>
                <a:cxnLst/>
                <a:rect r="r" b="b" t="t" l="l"/>
                <a:pathLst>
                  <a:path h="4163976" w="2074906">
                    <a:moveTo>
                      <a:pt x="0" y="4163976"/>
                    </a:moveTo>
                    <a:lnTo>
                      <a:pt x="0" y="165993"/>
                    </a:lnTo>
                    <a:cubicBezTo>
                      <a:pt x="0" y="121969"/>
                      <a:pt x="17488" y="79748"/>
                      <a:pt x="48618" y="48618"/>
                    </a:cubicBezTo>
                    <a:cubicBezTo>
                      <a:pt x="79748" y="17488"/>
                      <a:pt x="121970" y="0"/>
                      <a:pt x="165993" y="0"/>
                    </a:cubicBezTo>
                    <a:lnTo>
                      <a:pt x="1908913" y="0"/>
                    </a:lnTo>
                    <a:cubicBezTo>
                      <a:pt x="1952937" y="0"/>
                      <a:pt x="1995158" y="17488"/>
                      <a:pt x="2026288" y="48618"/>
                    </a:cubicBezTo>
                    <a:cubicBezTo>
                      <a:pt x="2057418" y="79748"/>
                      <a:pt x="2074906" y="121969"/>
                      <a:pt x="2074906" y="165993"/>
                    </a:cubicBezTo>
                    <a:lnTo>
                      <a:pt x="2074906" y="4163976"/>
                    </a:lnTo>
                    <a:close/>
                  </a:path>
                </a:pathLst>
              </a:custGeom>
              <a:solidFill>
                <a:srgbClr val="F0C808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11353474" y="1918399"/>
                <a:ext cx="2074904" cy="4413011"/>
              </a:xfrm>
              <a:custGeom>
                <a:avLst/>
                <a:gdLst/>
                <a:ahLst/>
                <a:cxnLst/>
                <a:rect r="r" b="b" t="t" l="l"/>
                <a:pathLst>
                  <a:path h="4413011" w="2074904">
                    <a:moveTo>
                      <a:pt x="0" y="4413011"/>
                    </a:moveTo>
                    <a:lnTo>
                      <a:pt x="0" y="165992"/>
                    </a:lnTo>
                    <a:cubicBezTo>
                      <a:pt x="0" y="74317"/>
                      <a:pt x="74318" y="0"/>
                      <a:pt x="165993" y="0"/>
                    </a:cubicBezTo>
                    <a:lnTo>
                      <a:pt x="1908913" y="0"/>
                    </a:lnTo>
                    <a:cubicBezTo>
                      <a:pt x="2000588" y="0"/>
                      <a:pt x="2074905" y="74317"/>
                      <a:pt x="2074905" y="165992"/>
                    </a:cubicBezTo>
                    <a:lnTo>
                      <a:pt x="2074905" y="4413011"/>
                    </a:lnTo>
                    <a:close/>
                  </a:path>
                </a:pathLst>
              </a:custGeom>
              <a:solidFill>
                <a:srgbClr val="F0C808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15980059" y="457953"/>
                <a:ext cx="2074906" cy="5873457"/>
              </a:xfrm>
              <a:custGeom>
                <a:avLst/>
                <a:gdLst/>
                <a:ahLst/>
                <a:cxnLst/>
                <a:rect r="r" b="b" t="t" l="l"/>
                <a:pathLst>
                  <a:path h="5873457" w="2074906">
                    <a:moveTo>
                      <a:pt x="0" y="5873457"/>
                    </a:moveTo>
                    <a:lnTo>
                      <a:pt x="0" y="165993"/>
                    </a:lnTo>
                    <a:cubicBezTo>
                      <a:pt x="0" y="121969"/>
                      <a:pt x="17489" y="79748"/>
                      <a:pt x="48618" y="48618"/>
                    </a:cubicBezTo>
                    <a:cubicBezTo>
                      <a:pt x="79748" y="17489"/>
                      <a:pt x="121969" y="0"/>
                      <a:pt x="165993" y="0"/>
                    </a:cubicBezTo>
                    <a:lnTo>
                      <a:pt x="1908913" y="0"/>
                    </a:lnTo>
                    <a:cubicBezTo>
                      <a:pt x="1952936" y="0"/>
                      <a:pt x="1995157" y="17489"/>
                      <a:pt x="2026287" y="48618"/>
                    </a:cubicBezTo>
                    <a:cubicBezTo>
                      <a:pt x="2057417" y="79748"/>
                      <a:pt x="2074906" y="121969"/>
                      <a:pt x="2074906" y="165993"/>
                    </a:cubicBezTo>
                    <a:lnTo>
                      <a:pt x="2074906" y="5873457"/>
                    </a:lnTo>
                    <a:close/>
                  </a:path>
                </a:pathLst>
              </a:custGeom>
              <a:solidFill>
                <a:srgbClr val="F0C808"/>
              </a:solidFill>
            </p:spPr>
          </p:sp>
        </p:grpSp>
      </p:grpSp>
      <p:sp>
        <p:nvSpPr>
          <p:cNvPr name="TextBox 30" id="30"/>
          <p:cNvSpPr txBox="true"/>
          <p:nvPr/>
        </p:nvSpPr>
        <p:spPr>
          <a:xfrm rot="0">
            <a:off x="3160507" y="4427220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0.0726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73067" y="4427220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0.0754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00446" y="3265822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0.156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71351" y="2580835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0.1597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61273" y="2533210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0.2056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992883" y="2460185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0.2088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77337" y="1514035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0.2747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405334" y="1485460"/>
            <a:ext cx="15756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131417"/>
                </a:solidFill>
                <a:latin typeface="Montserrat Classic"/>
              </a:rPr>
              <a:t>0.278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9782" y="2456696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86900" y="2142771"/>
            <a:ext cx="3922043" cy="339631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49829" t="-59256" r="-73702" b="-3978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64688" y="307363"/>
            <a:ext cx="3922043" cy="3396312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3358" t="-7956" r="0" b="-590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96544" y="2875598"/>
            <a:ext cx="276648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DFDFD"/>
                </a:solidFill>
                <a:latin typeface="Montserrat Classic"/>
              </a:rPr>
              <a:t>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1769" y="3174683"/>
            <a:ext cx="718874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>
                <a:solidFill>
                  <a:srgbClr val="131417"/>
                </a:solidFill>
                <a:latin typeface="Montserrat Classic Bold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1769" y="5029843"/>
            <a:ext cx="7188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The study contributed as follows: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1769" y="4448818"/>
            <a:ext cx="718874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40B0B1"/>
                </a:solidFill>
                <a:latin typeface="Montserrat Classic Bold"/>
              </a:rPr>
              <a:t>proof of the gap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9782" y="2456696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86900" y="2142771"/>
            <a:ext cx="3922043" cy="339631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49829" t="-59256" r="-73702" b="-3978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64688" y="307363"/>
            <a:ext cx="3922043" cy="3396312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3358" t="-7956" r="0" b="-590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96544" y="2875598"/>
            <a:ext cx="276648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DFDFD"/>
                </a:solidFill>
                <a:latin typeface="Montserrat Classic"/>
              </a:rPr>
              <a:t>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1769" y="3174683"/>
            <a:ext cx="718874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>
                <a:solidFill>
                  <a:srgbClr val="131417"/>
                </a:solidFill>
                <a:latin typeface="Montserrat Classic Bold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1769" y="6290953"/>
            <a:ext cx="132740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40B0B1"/>
                </a:solidFill>
                <a:latin typeface="Montserrat Classic Bold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91769" y="5029843"/>
            <a:ext cx="7188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The study contributed as follows: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1769" y="4448818"/>
            <a:ext cx="718874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40B0B1"/>
                </a:solidFill>
                <a:latin typeface="Montserrat Classic Bold"/>
              </a:rPr>
              <a:t>proof of the gap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19174" y="6427478"/>
            <a:ext cx="576608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Using LSD we proved that there is a difference in the various indices between the countries</a:t>
            </a:r>
            <a:r>
              <a:rPr lang="en-US" sz="2599">
                <a:solidFill>
                  <a:srgbClr val="131417"/>
                </a:solidFill>
                <a:latin typeface="Montserrat Classic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9782" y="2456696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86900" y="2142771"/>
            <a:ext cx="3922043" cy="339631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49829" t="-59256" r="-73702" b="-3978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64688" y="307363"/>
            <a:ext cx="3922043" cy="3396312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3358" t="-7956" r="0" b="-590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96544" y="2875598"/>
            <a:ext cx="276648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DFDFD"/>
                </a:solidFill>
                <a:latin typeface="Montserrat Classic"/>
              </a:rPr>
              <a:t>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1769" y="3174683"/>
            <a:ext cx="718874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>
                <a:solidFill>
                  <a:srgbClr val="131417"/>
                </a:solidFill>
                <a:latin typeface="Montserrat Classic Bold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1769" y="6290953"/>
            <a:ext cx="132740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40B0B1"/>
                </a:solidFill>
                <a:latin typeface="Montserrat Classic Bold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1064" y="6290953"/>
            <a:ext cx="132740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40B0B1"/>
                </a:solidFill>
                <a:latin typeface="Montserrat Classic Bold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1769" y="5029843"/>
            <a:ext cx="7188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The study contributed as follows: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1769" y="4448818"/>
            <a:ext cx="718874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40B0B1"/>
                </a:solidFill>
                <a:latin typeface="Montserrat Classic Bold"/>
              </a:rPr>
              <a:t>proof of the gap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9174" y="6427478"/>
            <a:ext cx="576608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Using LSD we proved that there is a difference in the various indices between the countries</a:t>
            </a:r>
            <a:r>
              <a:rPr lang="en-US" sz="2599">
                <a:solidFill>
                  <a:srgbClr val="131417"/>
                </a:solidFill>
                <a:latin typeface="Montserrat Classic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3216" y="6427478"/>
            <a:ext cx="5766084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With the help of a regression model we were able to know with the help of the site's accessibility its quality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9782" y="2456696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86900" y="2142771"/>
            <a:ext cx="3922043" cy="339631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49829" t="-59256" r="-73702" b="-3978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564688" y="307363"/>
            <a:ext cx="3922043" cy="3396312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333358" t="-7956" r="0" b="-59065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96544" y="2875598"/>
            <a:ext cx="276648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FDFDFD"/>
                </a:solidFill>
                <a:latin typeface="Montserrat Classic"/>
              </a:rPr>
              <a:t>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1769" y="3174683"/>
            <a:ext cx="7188740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39"/>
              </a:lnSpc>
            </a:pPr>
            <a:r>
              <a:rPr lang="en-US" sz="6099">
                <a:solidFill>
                  <a:srgbClr val="131417"/>
                </a:solidFill>
                <a:latin typeface="Montserrat Classic Bold"/>
              </a:rPr>
              <a:t>conclusions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1769" y="6290953"/>
            <a:ext cx="132740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40B0B1"/>
                </a:solidFill>
                <a:latin typeface="Montserrat Classic Bold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71064" y="6290953"/>
            <a:ext cx="1327405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9"/>
              </a:lnSpc>
            </a:pPr>
            <a:r>
              <a:rPr lang="en-US" sz="5299">
                <a:solidFill>
                  <a:srgbClr val="40B0B1"/>
                </a:solidFill>
                <a:latin typeface="Montserrat Classic Bold"/>
              </a:rPr>
              <a:t>02.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91769" y="5029843"/>
            <a:ext cx="71887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The study contributed as follows: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1769" y="4448818"/>
            <a:ext cx="7188740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40B0B1"/>
                </a:solidFill>
                <a:latin typeface="Montserrat Classic Bold"/>
              </a:rPr>
              <a:t>proof of the gap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9174" y="6427478"/>
            <a:ext cx="5766084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Using LSD we proved that there is a difference in the various indices between the countries</a:t>
            </a:r>
            <a:r>
              <a:rPr lang="en-US" sz="2599">
                <a:solidFill>
                  <a:srgbClr val="131417"/>
                </a:solidFill>
                <a:latin typeface="Montserrat Classic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93216" y="6427478"/>
            <a:ext cx="5766084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31417"/>
                </a:solidFill>
                <a:latin typeface="Montserrat Classic"/>
              </a:rPr>
              <a:t>With the help of a regression model we were able to know with the help of the site's accessibility its quality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417795" y="1028700"/>
            <a:ext cx="7837288" cy="8163841"/>
          </a:xfrm>
          <a:custGeom>
            <a:avLst/>
            <a:gdLst/>
            <a:ahLst/>
            <a:cxnLst/>
            <a:rect r="r" b="b" t="t" l="l"/>
            <a:pathLst>
              <a:path h="8163841" w="7837288">
                <a:moveTo>
                  <a:pt x="0" y="0"/>
                </a:moveTo>
                <a:lnTo>
                  <a:pt x="7837288" y="0"/>
                </a:lnTo>
                <a:lnTo>
                  <a:pt x="7837288" y="8163841"/>
                </a:lnTo>
                <a:lnTo>
                  <a:pt x="0" y="8163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0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190328" y="1902096"/>
            <a:ext cx="7667412" cy="445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648"/>
              </a:lnSpc>
            </a:pPr>
            <a:r>
              <a:rPr lang="en-US" sz="10400">
                <a:solidFill>
                  <a:srgbClr val="FDFDFD"/>
                </a:solidFill>
                <a:latin typeface="Montserrat Classic Bold"/>
              </a:rPr>
              <a:t>THANKS FOR LISTENING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72098" y="2457962"/>
            <a:ext cx="4754496" cy="4114800"/>
          </a:xfrm>
          <a:custGeom>
            <a:avLst/>
            <a:gdLst/>
            <a:ahLst/>
            <a:cxnLst/>
            <a:rect r="r" b="b" t="t" l="l"/>
            <a:pathLst>
              <a:path h="4114800" w="4754496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78678" y="6744212"/>
            <a:ext cx="2919550" cy="92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7200">
                <a:solidFill>
                  <a:srgbClr val="FDFDFD"/>
                </a:solidFill>
                <a:latin typeface="Montserrat Classic Bold"/>
              </a:rPr>
              <a:t>2023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72098" y="4250360"/>
            <a:ext cx="4488340" cy="3886700"/>
            <a:chOff x="0" y="0"/>
            <a:chExt cx="4282440" cy="3708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2863" t="0" r="-42863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194283" y="2149940"/>
            <a:ext cx="4488340" cy="38867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865" t="0" r="-14865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0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2098" y="2457962"/>
            <a:ext cx="4754496" cy="4114800"/>
          </a:xfrm>
          <a:custGeom>
            <a:avLst/>
            <a:gdLst/>
            <a:ahLst/>
            <a:cxnLst/>
            <a:rect r="r" b="b" t="t" l="l"/>
            <a:pathLst>
              <a:path h="4114800" w="4754496">
                <a:moveTo>
                  <a:pt x="0" y="0"/>
                </a:moveTo>
                <a:lnTo>
                  <a:pt x="4754496" y="0"/>
                </a:lnTo>
                <a:lnTo>
                  <a:pt x="47544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8678" y="6744212"/>
            <a:ext cx="2919550" cy="92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7"/>
              </a:lnSpc>
            </a:pPr>
            <a:r>
              <a:rPr lang="en-US" sz="7200">
                <a:solidFill>
                  <a:srgbClr val="FDFDFD"/>
                </a:solidFill>
                <a:latin typeface="Montserrat Classic Bold"/>
              </a:rPr>
              <a:t>2023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72098" y="4250360"/>
            <a:ext cx="4488340" cy="3886700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42863" t="0" r="-42863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194283" y="2149940"/>
            <a:ext cx="4488340" cy="3886700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865" t="0" r="-1486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799478" y="1276113"/>
            <a:ext cx="6189385" cy="569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60"/>
              </a:lnSpc>
            </a:pPr>
            <a:r>
              <a:rPr lang="en-US" sz="8000">
                <a:solidFill>
                  <a:srgbClr val="FDFDFD"/>
                </a:solidFill>
                <a:latin typeface="Montserrat Classic Bold"/>
              </a:rPr>
              <a:t>THE QUALITY OF GOOGLE SEARCH RESULTS</a:t>
            </a:r>
            <a:r>
              <a:rPr lang="en-US" sz="8000">
                <a:solidFill>
                  <a:srgbClr val="FDFDFD"/>
                </a:solidFill>
                <a:latin typeface="Montserrat Classic Bold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83288" y="7160429"/>
            <a:ext cx="567601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2B6C68"/>
                </a:solidFill>
                <a:latin typeface="Montserrat Classic"/>
              </a:rPr>
              <a:t>about basic scientific terms in  different languages and places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0B0B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89533" y="1571552"/>
            <a:ext cx="6241980" cy="7143897"/>
          </a:xfrm>
          <a:custGeom>
            <a:avLst/>
            <a:gdLst/>
            <a:ahLst/>
            <a:cxnLst/>
            <a:rect r="r" b="b" t="t" l="l"/>
            <a:pathLst>
              <a:path h="7143897" w="6241980">
                <a:moveTo>
                  <a:pt x="0" y="0"/>
                </a:moveTo>
                <a:lnTo>
                  <a:pt x="6241979" y="0"/>
                </a:lnTo>
                <a:lnTo>
                  <a:pt x="6241979" y="7143896"/>
                </a:lnTo>
                <a:lnTo>
                  <a:pt x="0" y="7143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31512" y="7715397"/>
            <a:ext cx="5127788" cy="1514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523">
                <a:solidFill>
                  <a:srgbClr val="000000"/>
                </a:solidFill>
                <a:cs typeface="Miri Medium"/>
              </a:rPr>
              <a:t>איילת - השחר כהן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31512" y="942975"/>
            <a:ext cx="5127788" cy="7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523">
                <a:solidFill>
                  <a:srgbClr val="000000"/>
                </a:solidFill>
                <a:cs typeface="Miri Medium"/>
              </a:rPr>
              <a:t>אוראל ג'רהיאן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5127788" cy="7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523">
                <a:solidFill>
                  <a:srgbClr val="000000"/>
                </a:solidFill>
                <a:cs typeface="Miri Medium"/>
              </a:rPr>
              <a:t>ליאור וקנין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086872"/>
            <a:ext cx="5127788" cy="7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523">
                <a:solidFill>
                  <a:srgbClr val="000000"/>
                </a:solidFill>
                <a:cs typeface="Miri Medium"/>
              </a:rPr>
              <a:t>צוף לחן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52162" y="1028700"/>
            <a:ext cx="8583677" cy="8229600"/>
          </a:xfrm>
          <a:custGeom>
            <a:avLst/>
            <a:gdLst/>
            <a:ahLst/>
            <a:cxnLst/>
            <a:rect r="r" b="b" t="t" l="l"/>
            <a:pathLst>
              <a:path h="8229600" w="8583677">
                <a:moveTo>
                  <a:pt x="0" y="0"/>
                </a:moveTo>
                <a:lnTo>
                  <a:pt x="8583676" y="0"/>
                </a:lnTo>
                <a:lnTo>
                  <a:pt x="858367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44429" y="952500"/>
            <a:ext cx="5127788" cy="113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29"/>
              </a:lnSpc>
            </a:pPr>
            <a:r>
              <a:rPr lang="en-US" sz="7023">
                <a:solidFill>
                  <a:srgbClr val="000000"/>
                </a:solidFill>
                <a:cs typeface="Bellefair"/>
              </a:rPr>
              <a:t>זיהום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444429" y="8042770"/>
            <a:ext cx="5127788" cy="957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0"/>
              </a:lnSpc>
            </a:pPr>
            <a:r>
              <a:rPr lang="en-US" sz="5623">
                <a:solidFill>
                  <a:srgbClr val="000000"/>
                </a:solidFill>
                <a:cs typeface="Miri Medium"/>
              </a:rPr>
              <a:t>عدوى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5127788" cy="7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523">
                <a:solidFill>
                  <a:srgbClr val="000000"/>
                </a:solidFill>
                <a:latin typeface="Miri Medium"/>
              </a:rPr>
              <a:t>INFECTION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77544"/>
            <a:ext cx="5127788" cy="860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0"/>
              </a:lnSpc>
            </a:pPr>
            <a:r>
              <a:rPr lang="en-US" sz="5023">
                <a:solidFill>
                  <a:srgbClr val="000000"/>
                </a:solidFill>
                <a:latin typeface="Miri Medium"/>
              </a:rPr>
              <a:t>FERTŐZÉS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5811" y="3123622"/>
            <a:ext cx="13316926" cy="6591878"/>
          </a:xfrm>
          <a:custGeom>
            <a:avLst/>
            <a:gdLst/>
            <a:ahLst/>
            <a:cxnLst/>
            <a:rect r="r" b="b" t="t" l="l"/>
            <a:pathLst>
              <a:path h="6591878" w="13316926">
                <a:moveTo>
                  <a:pt x="0" y="0"/>
                </a:moveTo>
                <a:lnTo>
                  <a:pt x="13316926" y="0"/>
                </a:lnTo>
                <a:lnTo>
                  <a:pt x="13316926" y="6591878"/>
                </a:lnTo>
                <a:lnTo>
                  <a:pt x="0" y="659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48988" y="5411579"/>
            <a:ext cx="2132775" cy="6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 spc="314">
                <a:solidFill>
                  <a:srgbClr val="191919">
                    <a:alpha val="14902"/>
                  </a:srgbClr>
                </a:solidFill>
                <a:latin typeface="Aileron Heavy"/>
              </a:rPr>
              <a:t>PACIFIC OCEAN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08016" y="3331661"/>
            <a:ext cx="479845" cy="1427275"/>
            <a:chOff x="0" y="0"/>
            <a:chExt cx="639794" cy="190303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639794" cy="77136"/>
            </a:xfrm>
            <a:prstGeom prst="rect">
              <a:avLst/>
            </a:prstGeom>
            <a:solidFill>
              <a:srgbClr val="13538A"/>
            </a:solidFill>
          </p:spPr>
        </p:sp>
        <p:sp>
          <p:nvSpPr>
            <p:cNvPr name="AutoShape 6" id="6"/>
            <p:cNvSpPr/>
            <p:nvPr/>
          </p:nvSpPr>
          <p:spPr>
            <a:xfrm rot="0">
              <a:off x="562658" y="0"/>
              <a:ext cx="77136" cy="1903033"/>
            </a:xfrm>
            <a:prstGeom prst="rect">
              <a:avLst/>
            </a:prstGeom>
            <a:solidFill>
              <a:srgbClr val="13538A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11924" y="2377350"/>
            <a:ext cx="1908622" cy="1908622"/>
          </a:xfrm>
          <a:custGeom>
            <a:avLst/>
            <a:gdLst/>
            <a:ahLst/>
            <a:cxnLst/>
            <a:rect r="r" b="b" t="t" l="l"/>
            <a:pathLst>
              <a:path h="1908622" w="1908622">
                <a:moveTo>
                  <a:pt x="0" y="0"/>
                </a:moveTo>
                <a:lnTo>
                  <a:pt x="1908622" y="0"/>
                </a:lnTo>
                <a:lnTo>
                  <a:pt x="1908622" y="1908623"/>
                </a:lnTo>
                <a:lnTo>
                  <a:pt x="0" y="190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13374009" y="5067562"/>
            <a:ext cx="1958804" cy="57852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4652295" y="4113251"/>
            <a:ext cx="1908622" cy="1908622"/>
          </a:xfrm>
          <a:custGeom>
            <a:avLst/>
            <a:gdLst/>
            <a:ahLst/>
            <a:cxnLst/>
            <a:rect r="r" b="b" t="t" l="l"/>
            <a:pathLst>
              <a:path h="1908622" w="1908622">
                <a:moveTo>
                  <a:pt x="0" y="0"/>
                </a:moveTo>
                <a:lnTo>
                  <a:pt x="1908622" y="0"/>
                </a:lnTo>
                <a:lnTo>
                  <a:pt x="1908622" y="1908622"/>
                </a:lnTo>
                <a:lnTo>
                  <a:pt x="0" y="1908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120367" y="428791"/>
            <a:ext cx="5790017" cy="3484434"/>
            <a:chOff x="0" y="0"/>
            <a:chExt cx="7720023" cy="464591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/>
            <a:srcRect l="0" t="4894" r="0" b="4894"/>
            <a:stretch>
              <a:fillRect/>
            </a:stretch>
          </p:blipFill>
          <p:spPr>
            <a:xfrm flipH="false" flipV="false">
              <a:off x="0" y="0"/>
              <a:ext cx="7720023" cy="4645913"/>
            </a:xfrm>
            <a:prstGeom prst="rect">
              <a:avLst/>
            </a:prstGeom>
          </p:spPr>
        </p:pic>
      </p:grpSp>
      <p:sp>
        <p:nvSpPr>
          <p:cNvPr name="Freeform 12" id="12"/>
          <p:cNvSpPr/>
          <p:nvPr/>
        </p:nvSpPr>
        <p:spPr>
          <a:xfrm flipH="false" flipV="false" rot="0">
            <a:off x="1440313" y="4758936"/>
            <a:ext cx="4695095" cy="4499364"/>
          </a:xfrm>
          <a:custGeom>
            <a:avLst/>
            <a:gdLst/>
            <a:ahLst/>
            <a:cxnLst/>
            <a:rect r="r" b="b" t="t" l="l"/>
            <a:pathLst>
              <a:path h="4499364" w="4695095">
                <a:moveTo>
                  <a:pt x="0" y="0"/>
                </a:moveTo>
                <a:lnTo>
                  <a:pt x="4695096" y="0"/>
                </a:lnTo>
                <a:lnTo>
                  <a:pt x="4695096" y="4499364"/>
                </a:lnTo>
                <a:lnTo>
                  <a:pt x="0" y="4499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106" t="0" r="-1031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1924" y="7117622"/>
            <a:ext cx="2132775" cy="6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 spc="314">
                <a:solidFill>
                  <a:srgbClr val="191919">
                    <a:alpha val="14902"/>
                  </a:srgbClr>
                </a:solidFill>
                <a:latin typeface="Aileron Heavy"/>
              </a:rPr>
              <a:t>PACIFIC OCEAN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805738" y="7765322"/>
            <a:ext cx="2132775" cy="6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 spc="314">
                <a:solidFill>
                  <a:srgbClr val="191919">
                    <a:alpha val="14902"/>
                  </a:srgbClr>
                </a:solidFill>
                <a:latin typeface="Aileron Heavy"/>
              </a:rPr>
              <a:t>INDIAN OCEAN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2738" y="5242487"/>
            <a:ext cx="2132775" cy="63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2099" spc="314">
                <a:solidFill>
                  <a:srgbClr val="191919">
                    <a:alpha val="14902"/>
                  </a:srgbClr>
                </a:solidFill>
                <a:latin typeface="Aileron Heavy"/>
              </a:rPr>
              <a:t>ATLANTIC OCEAN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2987" y="3146861"/>
            <a:ext cx="1426496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spc="104">
                <a:solidFill>
                  <a:srgbClr val="FFFFFF"/>
                </a:solidFill>
                <a:latin typeface="Aileron Regular"/>
              </a:rPr>
              <a:t>USA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93359" y="4882761"/>
            <a:ext cx="1426496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 spc="104">
                <a:solidFill>
                  <a:srgbClr val="FFFFFF"/>
                </a:solidFill>
                <a:latin typeface="Aileron Regular"/>
              </a:rPr>
              <a:t>Japan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1217" y="1028700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1" y="0"/>
                </a:lnTo>
                <a:lnTo>
                  <a:pt x="3561581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20375" y="0"/>
            <a:ext cx="6036637" cy="11620495"/>
            <a:chOff x="0" y="0"/>
            <a:chExt cx="8048850" cy="1549399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5294" t="0" r="40095" b="0"/>
            <a:stretch>
              <a:fillRect/>
            </a:stretch>
          </p:blipFill>
          <p:spPr>
            <a:xfrm flipH="false" flipV="false">
              <a:off x="0" y="0"/>
              <a:ext cx="8048850" cy="15493993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2396760" y="7083724"/>
            <a:ext cx="5790638" cy="2866366"/>
          </a:xfrm>
          <a:custGeom>
            <a:avLst/>
            <a:gdLst/>
            <a:ahLst/>
            <a:cxnLst/>
            <a:rect r="r" b="b" t="t" l="l"/>
            <a:pathLst>
              <a:path h="2866366" w="5790638">
                <a:moveTo>
                  <a:pt x="0" y="0"/>
                </a:moveTo>
                <a:lnTo>
                  <a:pt x="5790638" y="0"/>
                </a:lnTo>
                <a:lnTo>
                  <a:pt x="5790638" y="2866366"/>
                </a:lnTo>
                <a:lnTo>
                  <a:pt x="0" y="28663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63934" y="8082745"/>
            <a:ext cx="927401" cy="2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"/>
              </a:lnSpc>
            </a:pPr>
            <a:r>
              <a:rPr lang="en-US" sz="913" spc="136">
                <a:solidFill>
                  <a:srgbClr val="191919">
                    <a:alpha val="14902"/>
                  </a:srgbClr>
                </a:solidFill>
                <a:latin typeface="Aileron Heavy"/>
              </a:rPr>
              <a:t>PACIFIC OCEAN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7555444" y="7862745"/>
            <a:ext cx="851752" cy="25156"/>
          </a:xfrm>
          <a:prstGeom prst="rect">
            <a:avLst/>
          </a:prstGeom>
          <a:solidFill>
            <a:srgbClr val="3EDAD8"/>
          </a:solidFill>
        </p:spPr>
      </p:sp>
      <p:sp>
        <p:nvSpPr>
          <p:cNvPr name="AutoShape 8" id="8"/>
          <p:cNvSpPr/>
          <p:nvPr/>
        </p:nvSpPr>
        <p:spPr>
          <a:xfrm rot="0">
            <a:off x="7400264" y="8549826"/>
            <a:ext cx="456850" cy="25156"/>
          </a:xfrm>
          <a:prstGeom prst="rect">
            <a:avLst/>
          </a:prstGeom>
          <a:solidFill>
            <a:srgbClr val="86EAE9"/>
          </a:solidFill>
        </p:spPr>
      </p:sp>
      <p:sp>
        <p:nvSpPr>
          <p:cNvPr name="AutoShape 9" id="9"/>
          <p:cNvSpPr/>
          <p:nvPr/>
        </p:nvSpPr>
        <p:spPr>
          <a:xfrm rot="0">
            <a:off x="2714871" y="8335441"/>
            <a:ext cx="456850" cy="25156"/>
          </a:xfrm>
          <a:prstGeom prst="rect">
            <a:avLst/>
          </a:prstGeom>
          <a:solidFill>
            <a:srgbClr val="191919"/>
          </a:solidFill>
        </p:spPr>
      </p:sp>
      <p:grpSp>
        <p:nvGrpSpPr>
          <p:cNvPr name="Group 10" id="10"/>
          <p:cNvGrpSpPr/>
          <p:nvPr/>
        </p:nvGrpSpPr>
        <p:grpSpPr>
          <a:xfrm rot="0">
            <a:off x="5241134" y="6753470"/>
            <a:ext cx="208652" cy="868098"/>
            <a:chOff x="0" y="0"/>
            <a:chExt cx="278203" cy="1157463"/>
          </a:xfrm>
        </p:grpSpPr>
        <p:sp>
          <p:nvSpPr>
            <p:cNvPr name="AutoShape 11" id="11"/>
            <p:cNvSpPr/>
            <p:nvPr/>
          </p:nvSpPr>
          <p:spPr>
            <a:xfrm rot="0">
              <a:off x="0" y="0"/>
              <a:ext cx="278203" cy="33541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name="AutoShape 12" id="12"/>
            <p:cNvSpPr/>
            <p:nvPr/>
          </p:nvSpPr>
          <p:spPr>
            <a:xfrm rot="0">
              <a:off x="0" y="0"/>
              <a:ext cx="33541" cy="1157463"/>
            </a:xfrm>
            <a:prstGeom prst="rect">
              <a:avLst/>
            </a:prstGeom>
            <a:solidFill>
              <a:srgbClr val="37C9E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846523" y="6530814"/>
            <a:ext cx="208652" cy="1117640"/>
            <a:chOff x="0" y="0"/>
            <a:chExt cx="278203" cy="1490187"/>
          </a:xfrm>
        </p:grpSpPr>
        <p:sp>
          <p:nvSpPr>
            <p:cNvPr name="AutoShape 14" id="14"/>
            <p:cNvSpPr/>
            <p:nvPr/>
          </p:nvSpPr>
          <p:spPr>
            <a:xfrm rot="0">
              <a:off x="0" y="0"/>
              <a:ext cx="278203" cy="33541"/>
            </a:xfrm>
            <a:prstGeom prst="rect">
              <a:avLst/>
            </a:prstGeom>
            <a:solidFill>
              <a:srgbClr val="2C92D5"/>
            </a:solidFill>
          </p:spPr>
        </p:sp>
        <p:sp>
          <p:nvSpPr>
            <p:cNvPr name="AutoShape 15" id="15"/>
            <p:cNvSpPr/>
            <p:nvPr/>
          </p:nvSpPr>
          <p:spPr>
            <a:xfrm rot="0">
              <a:off x="244662" y="0"/>
              <a:ext cx="33541" cy="1490187"/>
            </a:xfrm>
            <a:prstGeom prst="rect">
              <a:avLst/>
            </a:prstGeom>
            <a:solidFill>
              <a:srgbClr val="2C92D5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3141710" y="6853096"/>
            <a:ext cx="208652" cy="620626"/>
            <a:chOff x="0" y="0"/>
            <a:chExt cx="278203" cy="827501"/>
          </a:xfrm>
        </p:grpSpPr>
        <p:sp>
          <p:nvSpPr>
            <p:cNvPr name="AutoShape 17" id="17"/>
            <p:cNvSpPr/>
            <p:nvPr/>
          </p:nvSpPr>
          <p:spPr>
            <a:xfrm rot="0">
              <a:off x="0" y="0"/>
              <a:ext cx="278203" cy="33541"/>
            </a:xfrm>
            <a:prstGeom prst="rect">
              <a:avLst/>
            </a:prstGeom>
            <a:solidFill>
              <a:srgbClr val="13538A"/>
            </a:solidFill>
          </p:spPr>
        </p:sp>
        <p:sp>
          <p:nvSpPr>
            <p:cNvPr name="AutoShape 18" id="18"/>
            <p:cNvSpPr/>
            <p:nvPr/>
          </p:nvSpPr>
          <p:spPr>
            <a:xfrm rot="0">
              <a:off x="244662" y="0"/>
              <a:ext cx="33541" cy="827501"/>
            </a:xfrm>
            <a:prstGeom prst="rect">
              <a:avLst/>
            </a:prstGeom>
            <a:solidFill>
              <a:srgbClr val="13538A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024875" y="6115848"/>
            <a:ext cx="829932" cy="829932"/>
          </a:xfrm>
          <a:custGeom>
            <a:avLst/>
            <a:gdLst/>
            <a:ahLst/>
            <a:cxnLst/>
            <a:rect r="r" b="b" t="t" l="l"/>
            <a:pathLst>
              <a:path h="829932" w="829932">
                <a:moveTo>
                  <a:pt x="0" y="0"/>
                </a:moveTo>
                <a:lnTo>
                  <a:pt x="829932" y="0"/>
                </a:lnTo>
                <a:lnTo>
                  <a:pt x="829932" y="829932"/>
                </a:lnTo>
                <a:lnTo>
                  <a:pt x="0" y="829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449786" y="6333477"/>
            <a:ext cx="829932" cy="829932"/>
          </a:xfrm>
          <a:custGeom>
            <a:avLst/>
            <a:gdLst/>
            <a:ahLst/>
            <a:cxnLst/>
            <a:rect r="r" b="b" t="t" l="l"/>
            <a:pathLst>
              <a:path h="829932" w="829932">
                <a:moveTo>
                  <a:pt x="0" y="0"/>
                </a:moveTo>
                <a:lnTo>
                  <a:pt x="829932" y="0"/>
                </a:lnTo>
                <a:lnTo>
                  <a:pt x="829932" y="829932"/>
                </a:lnTo>
                <a:lnTo>
                  <a:pt x="0" y="8299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366470" y="6438130"/>
            <a:ext cx="829932" cy="829932"/>
          </a:xfrm>
          <a:custGeom>
            <a:avLst/>
            <a:gdLst/>
            <a:ahLst/>
            <a:cxnLst/>
            <a:rect r="r" b="b" t="t" l="l"/>
            <a:pathLst>
              <a:path h="829932" w="829932">
                <a:moveTo>
                  <a:pt x="0" y="0"/>
                </a:moveTo>
                <a:lnTo>
                  <a:pt x="829931" y="0"/>
                </a:lnTo>
                <a:lnTo>
                  <a:pt x="829931" y="829932"/>
                </a:lnTo>
                <a:lnTo>
                  <a:pt x="0" y="829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981794" y="7920475"/>
            <a:ext cx="829932" cy="829932"/>
          </a:xfrm>
          <a:custGeom>
            <a:avLst/>
            <a:gdLst/>
            <a:ahLst/>
            <a:cxnLst/>
            <a:rect r="r" b="b" t="t" l="l"/>
            <a:pathLst>
              <a:path h="829932" w="829932">
                <a:moveTo>
                  <a:pt x="0" y="0"/>
                </a:moveTo>
                <a:lnTo>
                  <a:pt x="829932" y="0"/>
                </a:lnTo>
                <a:lnTo>
                  <a:pt x="829932" y="829931"/>
                </a:lnTo>
                <a:lnTo>
                  <a:pt x="0" y="8299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111285" y="7447779"/>
            <a:ext cx="829932" cy="829932"/>
          </a:xfrm>
          <a:custGeom>
            <a:avLst/>
            <a:gdLst/>
            <a:ahLst/>
            <a:cxnLst/>
            <a:rect r="r" b="b" t="t" l="l"/>
            <a:pathLst>
              <a:path h="829932" w="829932">
                <a:moveTo>
                  <a:pt x="0" y="0"/>
                </a:moveTo>
                <a:lnTo>
                  <a:pt x="829932" y="0"/>
                </a:lnTo>
                <a:lnTo>
                  <a:pt x="829932" y="829932"/>
                </a:lnTo>
                <a:lnTo>
                  <a:pt x="0" y="82993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7826847" y="8134860"/>
            <a:ext cx="829932" cy="829932"/>
          </a:xfrm>
          <a:custGeom>
            <a:avLst/>
            <a:gdLst/>
            <a:ahLst/>
            <a:cxnLst/>
            <a:rect r="r" b="b" t="t" l="l"/>
            <a:pathLst>
              <a:path h="829932" w="829932">
                <a:moveTo>
                  <a:pt x="0" y="0"/>
                </a:moveTo>
                <a:lnTo>
                  <a:pt x="829932" y="0"/>
                </a:lnTo>
                <a:lnTo>
                  <a:pt x="829932" y="829931"/>
                </a:lnTo>
                <a:lnTo>
                  <a:pt x="0" y="82993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050510" y="4654713"/>
            <a:ext cx="718874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31417"/>
                </a:solidFill>
                <a:latin typeface="Montserrat Classic"/>
              </a:rPr>
              <a:t>Is there an effect of geographic location on different measures of Google's repeated search results for different scientific terms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050510" y="4073688"/>
            <a:ext cx="718874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40B0B1"/>
                </a:solidFill>
                <a:latin typeface="Montserrat Classic Bold"/>
              </a:rPr>
              <a:t>The geographical location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50510" y="2799552"/>
            <a:ext cx="718874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131417"/>
                </a:solidFill>
                <a:latin typeface="Montserrat Classic Bold"/>
              </a:rPr>
              <a:t>research question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47238" y="8824589"/>
            <a:ext cx="927401" cy="2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"/>
              </a:lnSpc>
            </a:pPr>
            <a:r>
              <a:rPr lang="en-US" sz="913" spc="136">
                <a:solidFill>
                  <a:srgbClr val="191919">
                    <a:alpha val="14902"/>
                  </a:srgbClr>
                </a:solidFill>
                <a:latin typeface="Aileron Heavy"/>
              </a:rPr>
              <a:t>PACIFIC OCEAN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997145" y="9106230"/>
            <a:ext cx="927401" cy="2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"/>
              </a:lnSpc>
            </a:pPr>
            <a:r>
              <a:rPr lang="en-US" sz="913" spc="136">
                <a:solidFill>
                  <a:srgbClr val="191919">
                    <a:alpha val="14902"/>
                  </a:srgbClr>
                </a:solidFill>
                <a:latin typeface="Aileron Heavy"/>
              </a:rPr>
              <a:t>INDIAN OCEAN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843418" y="8009218"/>
            <a:ext cx="927401" cy="272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5"/>
              </a:lnSpc>
            </a:pPr>
            <a:r>
              <a:rPr lang="en-US" sz="913" spc="136">
                <a:solidFill>
                  <a:srgbClr val="191919">
                    <a:alpha val="14902"/>
                  </a:srgbClr>
                </a:solidFill>
                <a:latin typeface="Aileron Heavy"/>
              </a:rPr>
              <a:t>ATLANTIC OCEAN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129697" y="6379626"/>
            <a:ext cx="620287" cy="29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913" spc="45">
                <a:solidFill>
                  <a:srgbClr val="FFFFFF"/>
                </a:solidFill>
                <a:latin typeface="Aileron Regular"/>
              </a:rPr>
              <a:t>United Kingdom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54609" y="6670986"/>
            <a:ext cx="620287" cy="1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913" spc="45">
                <a:solidFill>
                  <a:srgbClr val="FFFFFF"/>
                </a:solidFill>
                <a:latin typeface="Aileron Regular"/>
              </a:rPr>
              <a:t>Germany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71292" y="6775639"/>
            <a:ext cx="620287" cy="1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913" spc="45">
                <a:solidFill>
                  <a:srgbClr val="FFFFFF"/>
                </a:solidFill>
                <a:latin typeface="Aileron Regular"/>
              </a:rPr>
              <a:t>Canada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86617" y="8257984"/>
            <a:ext cx="620287" cy="1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913" spc="45">
                <a:solidFill>
                  <a:srgbClr val="FFFFFF"/>
                </a:solidFill>
                <a:latin typeface="Aileron Regular"/>
              </a:rPr>
              <a:t>Mexico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16107" y="7785288"/>
            <a:ext cx="620287" cy="1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913" spc="45">
                <a:solidFill>
                  <a:srgbClr val="FFFFFF"/>
                </a:solidFill>
                <a:latin typeface="Aileron Regular"/>
              </a:rPr>
              <a:t>Japan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95886" y="8472369"/>
            <a:ext cx="691854" cy="145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913" spc="45">
                <a:solidFill>
                  <a:srgbClr val="FFFFFF"/>
                </a:solidFill>
                <a:latin typeface="Aileron Regular"/>
              </a:rPr>
              <a:t>Philippines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2517" y="6556777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23308" y="-9758"/>
            <a:ext cx="8809365" cy="10717260"/>
            <a:chOff x="0" y="0"/>
            <a:chExt cx="11745819" cy="1428968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2617" t="0" r="22617" b="0"/>
            <a:stretch>
              <a:fillRect/>
            </a:stretch>
          </p:blipFill>
          <p:spPr>
            <a:xfrm flipH="false" flipV="false">
              <a:off x="0" y="0"/>
              <a:ext cx="11745819" cy="1428968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01890" y="4093527"/>
            <a:ext cx="6030070" cy="389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31417"/>
                </a:solidFill>
                <a:latin typeface="Montserrat Classic"/>
              </a:rPr>
              <a:t>Your Chance of Finding Quality Scientific Information on Google Depends on the Language You Search In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31417"/>
                </a:solidFill>
                <a:latin typeface="Montserrat Classic"/>
              </a:rPr>
              <a:t>Science Communication in Multiple Languages Is Critical to Its Effectiveness</a:t>
            </a:r>
          </a:p>
          <a:p>
            <a:pPr>
              <a:lnSpc>
                <a:spcPts val="44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53778" y="2606992"/>
            <a:ext cx="718874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131417"/>
                </a:solidFill>
                <a:latin typeface="Montserrat Classic Bold"/>
              </a:rPr>
              <a:t>previous theories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42517" y="6556777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23308" y="-9758"/>
            <a:ext cx="7035992" cy="10287000"/>
            <a:chOff x="0" y="0"/>
            <a:chExt cx="9381323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402" t="0" r="4402" b="0"/>
            <a:stretch>
              <a:fillRect/>
            </a:stretch>
          </p:blipFill>
          <p:spPr>
            <a:xfrm flipH="false" flipV="false">
              <a:off x="0" y="0"/>
              <a:ext cx="9381323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594899" y="4216060"/>
            <a:ext cx="6847619" cy="453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7822" indent="-308911" lvl="1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131417"/>
                </a:solidFill>
                <a:latin typeface="Montserrat Classic"/>
              </a:rPr>
              <a:t>Examine new dependencies, such as quality versus accessibility</a:t>
            </a:r>
          </a:p>
          <a:p>
            <a:pPr marL="617822" indent="-308911" lvl="1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131417"/>
                </a:solidFill>
                <a:latin typeface="Montserrat Classic"/>
              </a:rPr>
              <a:t>Examining the results in relation to the effect of geographic location, which has not been studied so far.</a:t>
            </a:r>
          </a:p>
          <a:p>
            <a:pPr marL="617822" indent="-308911" lvl="1">
              <a:lnSpc>
                <a:spcPts val="4006"/>
              </a:lnSpc>
              <a:buFont typeface="Arial"/>
              <a:buChar char="•"/>
            </a:pPr>
            <a:r>
              <a:rPr lang="en-US" sz="2861">
                <a:solidFill>
                  <a:srgbClr val="131417"/>
                </a:solidFill>
                <a:latin typeface="Montserrat Classic"/>
              </a:rPr>
              <a:t>delving into a wider variety of languages ​​and their gaps in the scientific aspect.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4899" y="2572958"/>
            <a:ext cx="7188740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19"/>
              </a:lnSpc>
            </a:pPr>
            <a:r>
              <a:rPr lang="en-US" sz="6299">
                <a:solidFill>
                  <a:srgbClr val="131417"/>
                </a:solidFill>
                <a:latin typeface="Montserrat Classic Bold"/>
              </a:rPr>
              <a:t>Innovation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4899" y="3676945"/>
            <a:ext cx="7188740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39"/>
              </a:lnSpc>
            </a:pPr>
            <a:r>
              <a:rPr lang="en-US" sz="3099">
                <a:solidFill>
                  <a:srgbClr val="40B0B1"/>
                </a:solidFill>
                <a:latin typeface="Montserrat Classic Bold"/>
              </a:rPr>
              <a:t>compared to two parallel studies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1384" y="318777"/>
            <a:ext cx="5705300" cy="4937678"/>
          </a:xfrm>
          <a:custGeom>
            <a:avLst/>
            <a:gdLst/>
            <a:ahLst/>
            <a:cxnLst/>
            <a:rect r="r" b="b" t="t" l="l"/>
            <a:pathLst>
              <a:path h="4937678" w="5705300">
                <a:moveTo>
                  <a:pt x="0" y="0"/>
                </a:moveTo>
                <a:lnTo>
                  <a:pt x="5705300" y="0"/>
                </a:lnTo>
                <a:lnTo>
                  <a:pt x="5705300" y="4937678"/>
                </a:lnTo>
                <a:lnTo>
                  <a:pt x="0" y="493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8326" y="709923"/>
            <a:ext cx="2351414" cy="2342864"/>
          </a:xfrm>
          <a:custGeom>
            <a:avLst/>
            <a:gdLst/>
            <a:ahLst/>
            <a:cxnLst/>
            <a:rect r="r" b="b" t="t" l="l"/>
            <a:pathLst>
              <a:path h="2342864" w="2351414">
                <a:moveTo>
                  <a:pt x="0" y="0"/>
                </a:moveTo>
                <a:lnTo>
                  <a:pt x="2351415" y="0"/>
                </a:lnTo>
                <a:lnTo>
                  <a:pt x="2351415" y="2342863"/>
                </a:lnTo>
                <a:lnTo>
                  <a:pt x="0" y="23428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2309" y="3124224"/>
            <a:ext cx="4743450" cy="1727158"/>
            <a:chOff x="0" y="0"/>
            <a:chExt cx="6324600" cy="23028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98028"/>
              <a:ext cx="632460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000000"/>
                  </a:solidFill>
                  <a:latin typeface="Aileron Regular"/>
                </a:rPr>
                <a:t>Features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63246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8000">
                  <a:solidFill>
                    <a:srgbClr val="000000"/>
                  </a:solidFill>
                  <a:latin typeface="Aileron Heavy"/>
                </a:rPr>
                <a:t>61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239924" y="318777"/>
            <a:ext cx="5705300" cy="4937678"/>
          </a:xfrm>
          <a:custGeom>
            <a:avLst/>
            <a:gdLst/>
            <a:ahLst/>
            <a:cxnLst/>
            <a:rect r="r" b="b" t="t" l="l"/>
            <a:pathLst>
              <a:path h="4937678" w="5705300">
                <a:moveTo>
                  <a:pt x="0" y="0"/>
                </a:moveTo>
                <a:lnTo>
                  <a:pt x="5705300" y="0"/>
                </a:lnTo>
                <a:lnTo>
                  <a:pt x="5705300" y="4937678"/>
                </a:lnTo>
                <a:lnTo>
                  <a:pt x="0" y="493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41384" y="5030545"/>
            <a:ext cx="5705300" cy="4937678"/>
          </a:xfrm>
          <a:custGeom>
            <a:avLst/>
            <a:gdLst/>
            <a:ahLst/>
            <a:cxnLst/>
            <a:rect r="r" b="b" t="t" l="l"/>
            <a:pathLst>
              <a:path h="4937678" w="5705300">
                <a:moveTo>
                  <a:pt x="0" y="0"/>
                </a:moveTo>
                <a:lnTo>
                  <a:pt x="5705300" y="0"/>
                </a:lnTo>
                <a:lnTo>
                  <a:pt x="5705300" y="4937678"/>
                </a:lnTo>
                <a:lnTo>
                  <a:pt x="0" y="493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9924" y="5030545"/>
            <a:ext cx="5705300" cy="4937678"/>
          </a:xfrm>
          <a:custGeom>
            <a:avLst/>
            <a:gdLst/>
            <a:ahLst/>
            <a:cxnLst/>
            <a:rect r="r" b="b" t="t" l="l"/>
            <a:pathLst>
              <a:path h="4937678" w="5705300">
                <a:moveTo>
                  <a:pt x="0" y="0"/>
                </a:moveTo>
                <a:lnTo>
                  <a:pt x="5705300" y="0"/>
                </a:lnTo>
                <a:lnTo>
                  <a:pt x="5705300" y="4937678"/>
                </a:lnTo>
                <a:lnTo>
                  <a:pt x="0" y="49376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83790" y="5487520"/>
            <a:ext cx="2020487" cy="2211203"/>
          </a:xfrm>
          <a:custGeom>
            <a:avLst/>
            <a:gdLst/>
            <a:ahLst/>
            <a:cxnLst/>
            <a:rect r="r" b="b" t="t" l="l"/>
            <a:pathLst>
              <a:path h="2211203" w="2020487">
                <a:moveTo>
                  <a:pt x="0" y="0"/>
                </a:moveTo>
                <a:lnTo>
                  <a:pt x="2020487" y="0"/>
                </a:lnTo>
                <a:lnTo>
                  <a:pt x="2020487" y="2211204"/>
                </a:lnTo>
                <a:lnTo>
                  <a:pt x="0" y="2211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16867" y="559990"/>
            <a:ext cx="2636244" cy="2227627"/>
          </a:xfrm>
          <a:custGeom>
            <a:avLst/>
            <a:gdLst/>
            <a:ahLst/>
            <a:cxnLst/>
            <a:rect r="r" b="b" t="t" l="l"/>
            <a:pathLst>
              <a:path h="2227627" w="2636244">
                <a:moveTo>
                  <a:pt x="0" y="0"/>
                </a:moveTo>
                <a:lnTo>
                  <a:pt x="2636245" y="0"/>
                </a:lnTo>
                <a:lnTo>
                  <a:pt x="2636245" y="2227626"/>
                </a:lnTo>
                <a:lnTo>
                  <a:pt x="0" y="222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14898" y="5351609"/>
            <a:ext cx="2240183" cy="2147775"/>
          </a:xfrm>
          <a:custGeom>
            <a:avLst/>
            <a:gdLst/>
            <a:ahLst/>
            <a:cxnLst/>
            <a:rect r="r" b="b" t="t" l="l"/>
            <a:pathLst>
              <a:path h="2147775" w="2240183">
                <a:moveTo>
                  <a:pt x="0" y="0"/>
                </a:moveTo>
                <a:lnTo>
                  <a:pt x="2240183" y="0"/>
                </a:lnTo>
                <a:lnTo>
                  <a:pt x="2240183" y="2147775"/>
                </a:lnTo>
                <a:lnTo>
                  <a:pt x="0" y="21477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68851" y="1806642"/>
            <a:ext cx="1780486" cy="1780486"/>
          </a:xfrm>
          <a:custGeom>
            <a:avLst/>
            <a:gdLst/>
            <a:ahLst/>
            <a:cxnLst/>
            <a:rect r="r" b="b" t="t" l="l"/>
            <a:pathLst>
              <a:path h="1780486" w="1780486">
                <a:moveTo>
                  <a:pt x="0" y="0"/>
                </a:moveTo>
                <a:lnTo>
                  <a:pt x="1780486" y="0"/>
                </a:lnTo>
                <a:lnTo>
                  <a:pt x="1780486" y="1780486"/>
                </a:lnTo>
                <a:lnTo>
                  <a:pt x="0" y="1780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0"/>
            <a:ext cx="634389" cy="11003760"/>
          </a:xfrm>
          <a:custGeom>
            <a:avLst/>
            <a:gdLst/>
            <a:ahLst/>
            <a:cxnLst/>
            <a:rect r="r" b="b" t="t" l="l"/>
            <a:pathLst>
              <a:path h="11003760" w="634389">
                <a:moveTo>
                  <a:pt x="0" y="0"/>
                </a:moveTo>
                <a:lnTo>
                  <a:pt x="634389" y="0"/>
                </a:lnTo>
                <a:lnTo>
                  <a:pt x="634389" y="11003760"/>
                </a:lnTo>
                <a:lnTo>
                  <a:pt x="0" y="11003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500467" r="-1373855" b="-493954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422309" y="7835992"/>
            <a:ext cx="4743450" cy="1727158"/>
            <a:chOff x="0" y="0"/>
            <a:chExt cx="6324600" cy="2302878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598028"/>
              <a:ext cx="632460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191919"/>
                  </a:solidFill>
                  <a:latin typeface="Aileron Regular"/>
                </a:rPr>
                <a:t>Countries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85725"/>
              <a:ext cx="63246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8000">
                  <a:solidFill>
                    <a:srgbClr val="191919"/>
                  </a:solidFill>
                  <a:latin typeface="Aileron Heavy"/>
                </a:rPr>
                <a:t>16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63264" y="3231948"/>
            <a:ext cx="4743450" cy="1727158"/>
            <a:chOff x="0" y="0"/>
            <a:chExt cx="6324600" cy="230287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598028"/>
              <a:ext cx="632460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191919"/>
                  </a:solidFill>
                  <a:latin typeface="Aileron Regular"/>
                </a:rPr>
                <a:t>row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85725"/>
              <a:ext cx="63246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8000">
                  <a:solidFill>
                    <a:srgbClr val="191919"/>
                  </a:solidFill>
                  <a:latin typeface="Aileron Heavy"/>
                </a:rPr>
                <a:t>2916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863264" y="7835992"/>
            <a:ext cx="4743450" cy="1727158"/>
            <a:chOff x="0" y="0"/>
            <a:chExt cx="6324600" cy="230287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598028"/>
              <a:ext cx="6324600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>
                  <a:solidFill>
                    <a:srgbClr val="191919"/>
                  </a:solidFill>
                  <a:latin typeface="Aileron Regular"/>
                </a:rPr>
                <a:t>Scientific terms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85725"/>
              <a:ext cx="6324600" cy="1702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8000">
                  <a:solidFill>
                    <a:srgbClr val="191919"/>
                  </a:solidFill>
                  <a:latin typeface="Aileron Heavy"/>
                </a:rPr>
                <a:t>402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129584" y="3516593"/>
            <a:ext cx="3659020" cy="1442514"/>
            <a:chOff x="0" y="0"/>
            <a:chExt cx="4878694" cy="1923352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210917"/>
              <a:ext cx="4878694" cy="71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8"/>
                </a:lnSpc>
              </a:pPr>
              <a:r>
                <a:rPr lang="en-US" sz="3085">
                  <a:solidFill>
                    <a:srgbClr val="000000"/>
                  </a:solidFill>
                  <a:latin typeface="Aileron Regular"/>
                </a:rPr>
                <a:t>Types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4878694" cy="1314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22"/>
                </a:lnSpc>
              </a:pPr>
              <a:r>
                <a:rPr lang="en-US" sz="6171">
                  <a:solidFill>
                    <a:srgbClr val="000000"/>
                  </a:solidFill>
                  <a:latin typeface="Aileron Heavy"/>
                </a:rPr>
                <a:t>4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2343204" y="5413666"/>
            <a:ext cx="523177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ileron Heavy"/>
              </a:rPr>
              <a:t>Conspiracy Theories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43204" y="6166141"/>
            <a:ext cx="523177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ileron Heavy"/>
              </a:rPr>
              <a:t>Canonical Scientific Issues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43204" y="7585408"/>
            <a:ext cx="523177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ileron Heavy"/>
              </a:rPr>
              <a:t>Novel Science and Technology Issues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43204" y="8858300"/>
            <a:ext cx="5231779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ileron Heavy"/>
              </a:rPr>
              <a:t>Socio-Scientific Isuues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45224" y="185427"/>
            <a:ext cx="6657832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2B6C68"/>
                </a:solidFill>
                <a:latin typeface="Montserrat Classic Bold"/>
              </a:rPr>
              <a:t>Data Overview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35992" cy="10287000"/>
            <a:chOff x="0" y="0"/>
            <a:chExt cx="938132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215" t="0" r="27215" b="0"/>
            <a:stretch>
              <a:fillRect/>
            </a:stretch>
          </p:blipFill>
          <p:spPr>
            <a:xfrm flipH="false" flipV="false">
              <a:off x="0" y="0"/>
              <a:ext cx="938132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272504" y="6264427"/>
            <a:ext cx="7686532" cy="2993873"/>
            <a:chOff x="0" y="0"/>
            <a:chExt cx="10248710" cy="399183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20769" r="0" b="20769"/>
            <a:stretch>
              <a:fillRect/>
            </a:stretch>
          </p:blipFill>
          <p:spPr>
            <a:xfrm flipH="false" flipV="false">
              <a:off x="0" y="0"/>
              <a:ext cx="10248710" cy="399183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5242072" y="-876032"/>
            <a:ext cx="3561582" cy="3082387"/>
          </a:xfrm>
          <a:custGeom>
            <a:avLst/>
            <a:gdLst/>
            <a:ahLst/>
            <a:cxnLst/>
            <a:rect r="r" b="b" t="t" l="l"/>
            <a:pathLst>
              <a:path h="3082387" w="3561582">
                <a:moveTo>
                  <a:pt x="0" y="0"/>
                </a:moveTo>
                <a:lnTo>
                  <a:pt x="3561582" y="0"/>
                </a:lnTo>
                <a:lnTo>
                  <a:pt x="3561582" y="3082387"/>
                </a:lnTo>
                <a:lnTo>
                  <a:pt x="0" y="3082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72504" y="2752281"/>
            <a:ext cx="6657832" cy="119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131417"/>
                </a:solidFill>
                <a:latin typeface="Montserrat Classic Bold"/>
              </a:rPr>
              <a:t>OUR Findings</a:t>
            </a:r>
            <a:r>
              <a:rPr lang="en-US" sz="6999">
                <a:solidFill>
                  <a:srgbClr val="131417"/>
                </a:solidFill>
                <a:latin typeface="Montserrat Classic Bold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DAFltb8CYQU</dc:identifier>
  <dcterms:modified xsi:type="dcterms:W3CDTF">2011-08-01T06:04:30Z</dcterms:modified>
  <cp:revision>1</cp:revision>
  <dc:title>מצגת</dc:title>
</cp:coreProperties>
</file>